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F5E9"/>
    <a:srgbClr val="778CC8"/>
    <a:srgbClr val="D9EE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9"/>
    <p:restoredTop sz="94737"/>
  </p:normalViewPr>
  <p:slideViewPr>
    <p:cSldViewPr snapToGrid="0">
      <p:cViewPr varScale="1">
        <p:scale>
          <a:sx n="132" d="100"/>
          <a:sy n="132" d="100"/>
        </p:scale>
        <p:origin x="16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6E4FEE-5587-8B83-4AB1-05A0B7F5089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BE347ED-CD73-C1A6-1AEA-51D74E543D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18EB3B3-38BE-5E35-C138-780E8CD9B0CC}"/>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E2E2FAED-FFBE-7809-A2AF-4E340127972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9230CC7-9479-1850-1FA0-0270AFC5C621}"/>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307161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BA6CEB-C0B1-CA39-0113-6D9C06ECC5E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B7696E6-5381-23F0-CFEF-C6AF69E90126}"/>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5895AED-AF07-B57B-2AB0-12F42F8F2188}"/>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20E553B4-CF8F-7809-4BBA-21A32051FC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DA18616-FE56-76D7-568B-63992CD36BB4}"/>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1500316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16E8878-02EE-9278-B322-538742B9D01E}"/>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3C2AB51-9936-4E2B-25EC-05F75C181274}"/>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F1AE0A6-DEDA-1533-3EF2-2812FB523780}"/>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7B82B3AA-5902-9436-2BAB-BFBAF0E46CF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ACB7EE3-EB25-36FA-E7DE-E804A3108563}"/>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009652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FE0124-A68C-11D1-BF41-384A84A9181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13D72D2-EAE7-0EA4-E51F-9668B88952E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DBEDE45-7DD5-6E3A-BCDD-06067FAFAB26}"/>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A8475751-3262-85B9-860E-5D50B139C99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3295D85-27B2-1478-A9DB-4CF424179171}"/>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3840730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08B06-699E-B07D-9609-6BCC05D55F45}"/>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E277831A-6F2D-4605-46CC-738B754716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59C2BE0-4825-3F44-9F99-FFFAC9157368}"/>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BBADB8B4-2E23-930B-19C7-D33C8D3D36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9092D0C-738E-7FE7-E78F-21CD81BDD8D8}"/>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191710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60D8AA-BEB5-5C8A-5F22-EE8D98DBB28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DD6E340-9EF1-186C-D0CE-0C412EE0630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765AE93-F89B-4D6A-45C2-BE6DED8B7EF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D4EE347-058A-587F-E4FF-DDEBFAE9571D}"/>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6" name="Platshållare för sidfot 5">
            <a:extLst>
              <a:ext uri="{FF2B5EF4-FFF2-40B4-BE49-F238E27FC236}">
                <a16:creationId xmlns:a16="http://schemas.microsoft.com/office/drawing/2014/main" id="{635F5EC5-D7B2-C82F-4FA4-F3CBCB1E289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21AC461-4503-BD19-480B-E6B189F4B734}"/>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45546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C6F6-41C4-31AD-5271-B9932079D56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9FE82F9-576C-4409-2C9B-DBB84D1FD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D5529F8-B786-258E-98C8-4F13B28F395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700AE99-50EF-B972-BBB6-5B733D83A2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E22C0AC-DEFD-0643-96F9-70D02698E29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0830B65-7F0A-F653-1501-3CE1F04201AD}"/>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8" name="Platshållare för sidfot 7">
            <a:extLst>
              <a:ext uri="{FF2B5EF4-FFF2-40B4-BE49-F238E27FC236}">
                <a16:creationId xmlns:a16="http://schemas.microsoft.com/office/drawing/2014/main" id="{640E88D7-3A15-705C-BC44-92B542FEF0B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8127FDB-2F9D-232D-FA2A-650D0244841D}"/>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141539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EF8DB2-1EE7-6773-4D15-232B7875A2C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9EC4357-07DA-BDDE-4F54-0A93B2800BE8}"/>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4" name="Platshållare för sidfot 3">
            <a:extLst>
              <a:ext uri="{FF2B5EF4-FFF2-40B4-BE49-F238E27FC236}">
                <a16:creationId xmlns:a16="http://schemas.microsoft.com/office/drawing/2014/main" id="{D00DA28F-F9A0-EC92-BC6F-DAAA3731197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F8ED649-05A3-E8DF-28AA-EE25C6DD211C}"/>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39985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0E11F07-60B3-CA01-C946-A80D9FAA55CF}"/>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3" name="Platshållare för sidfot 2">
            <a:extLst>
              <a:ext uri="{FF2B5EF4-FFF2-40B4-BE49-F238E27FC236}">
                <a16:creationId xmlns:a16="http://schemas.microsoft.com/office/drawing/2014/main" id="{DC43CE22-CC46-9D5D-F592-37E9768530B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FF380D6-0DBE-F4E1-48C7-CFC1C6045B7A}"/>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178739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AB8777-BD03-7033-C4D2-272BDE94F01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0C8B430-5C99-FD8A-FA58-275CF86D1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AEA27FF-6FA7-C0EB-50D6-9E02C15A2B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ADEC39D-A0A6-3287-716B-0B3855493F24}"/>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6" name="Platshållare för sidfot 5">
            <a:extLst>
              <a:ext uri="{FF2B5EF4-FFF2-40B4-BE49-F238E27FC236}">
                <a16:creationId xmlns:a16="http://schemas.microsoft.com/office/drawing/2014/main" id="{B2AD432B-634F-DCB5-557C-86F877BB605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DD28893-0036-AC02-D0D1-88A226EDAEF1}"/>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3202252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1498A4-2D65-3674-452B-6D4BB16C49E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1C58D00-F972-0778-0E97-72AD66EA79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D41AAEF3-3787-26B6-2AFD-69831423F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B852967-0A79-7A50-03F4-CFEE6E83B082}"/>
              </a:ext>
            </a:extLst>
          </p:cNvPr>
          <p:cNvSpPr>
            <a:spLocks noGrp="1"/>
          </p:cNvSpPr>
          <p:nvPr>
            <p:ph type="dt" sz="half" idx="10"/>
          </p:nvPr>
        </p:nvSpPr>
        <p:spPr/>
        <p:txBody>
          <a:bodyPr/>
          <a:lstStyle/>
          <a:p>
            <a:fld id="{CCC043D1-06F0-2242-A90C-49DD97A0032A}" type="datetimeFigureOut">
              <a:rPr lang="sv-SE" smtClean="0"/>
              <a:t>2026-04-13</a:t>
            </a:fld>
            <a:endParaRPr lang="sv-SE"/>
          </a:p>
        </p:txBody>
      </p:sp>
      <p:sp>
        <p:nvSpPr>
          <p:cNvPr id="6" name="Platshållare för sidfot 5">
            <a:extLst>
              <a:ext uri="{FF2B5EF4-FFF2-40B4-BE49-F238E27FC236}">
                <a16:creationId xmlns:a16="http://schemas.microsoft.com/office/drawing/2014/main" id="{1EEBFE68-9D36-FB75-86A3-8B2A3CEEF52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F746D05-5354-32CE-F47D-ABE83A730E60}"/>
              </a:ext>
            </a:extLst>
          </p:cNvPr>
          <p:cNvSpPr>
            <a:spLocks noGrp="1"/>
          </p:cNvSpPr>
          <p:nvPr>
            <p:ph type="sldNum" sz="quarter" idx="12"/>
          </p:nvPr>
        </p:nvSpPr>
        <p:spPr/>
        <p:txBody>
          <a:bodyPr/>
          <a:lstStyle/>
          <a:p>
            <a:fld id="{FD669F5D-ED95-4344-965C-732F2A4A9461}" type="slidenum">
              <a:rPr lang="sv-SE" smtClean="0"/>
              <a:t>‹#›</a:t>
            </a:fld>
            <a:endParaRPr lang="sv-SE"/>
          </a:p>
        </p:txBody>
      </p:sp>
    </p:spTree>
    <p:extLst>
      <p:ext uri="{BB962C8B-B14F-4D97-AF65-F5344CB8AC3E}">
        <p14:creationId xmlns:p14="http://schemas.microsoft.com/office/powerpoint/2010/main" val="247010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91307916-9424-DC81-1276-8E8B1AC20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6F51EB9-536F-7AA8-A3E5-8D1FD66BD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88B3428-4D1B-EFB1-9EE8-256A9BC759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C043D1-06F0-2242-A90C-49DD97A0032A}" type="datetimeFigureOut">
              <a:rPr lang="sv-SE" smtClean="0"/>
              <a:t>2026-04-13</a:t>
            </a:fld>
            <a:endParaRPr lang="sv-SE"/>
          </a:p>
        </p:txBody>
      </p:sp>
      <p:sp>
        <p:nvSpPr>
          <p:cNvPr id="5" name="Platshållare för sidfot 4">
            <a:extLst>
              <a:ext uri="{FF2B5EF4-FFF2-40B4-BE49-F238E27FC236}">
                <a16:creationId xmlns:a16="http://schemas.microsoft.com/office/drawing/2014/main" id="{49837554-733D-A37E-94D0-87D400C558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4E357DFC-CBF1-CCC2-2601-2548847DB2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669F5D-ED95-4344-965C-732F2A4A9461}" type="slidenum">
              <a:rPr lang="sv-SE" smtClean="0"/>
              <a:t>‹#›</a:t>
            </a:fld>
            <a:endParaRPr lang="sv-SE"/>
          </a:p>
        </p:txBody>
      </p:sp>
    </p:spTree>
    <p:extLst>
      <p:ext uri="{BB962C8B-B14F-4D97-AF65-F5344CB8AC3E}">
        <p14:creationId xmlns:p14="http://schemas.microsoft.com/office/powerpoint/2010/main" val="2102626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F566E1E-1D69-5FA1-76C8-9B29926A8D61}"/>
              </a:ext>
            </a:extLst>
          </p:cNvPr>
          <p:cNvSpPr txBox="1"/>
          <p:nvPr/>
        </p:nvSpPr>
        <p:spPr>
          <a:xfrm>
            <a:off x="992407" y="682418"/>
            <a:ext cx="4109545" cy="5509200"/>
          </a:xfrm>
          <a:prstGeom prst="rect">
            <a:avLst/>
          </a:prstGeom>
          <a:noFill/>
        </p:spPr>
        <p:txBody>
          <a:bodyPr wrap="square" rtlCol="0">
            <a:spAutoFit/>
          </a:bodyPr>
          <a:lstStyle/>
          <a:p>
            <a:pPr fontAlgn="base"/>
            <a:r>
              <a:rPr lang="sv-SE" sz="3200" b="1" dirty="0"/>
              <a:t>Lär dig undersöka dina leder</a:t>
            </a:r>
          </a:p>
          <a:p>
            <a:pPr fontAlgn="base"/>
            <a:endParaRPr lang="sv-SE" b="1" dirty="0"/>
          </a:p>
          <a:p>
            <a:pPr fontAlgn="base"/>
            <a:r>
              <a:rPr lang="sv-SE" dirty="0"/>
              <a:t>Det är bra att du som har en reumatisk sjukdom med ledpåverkan lär dig att undersöka dina leder. </a:t>
            </a:r>
          </a:p>
          <a:p>
            <a:pPr fontAlgn="base"/>
            <a:endParaRPr lang="sv-SE" dirty="0"/>
          </a:p>
          <a:p>
            <a:pPr fontAlgn="base"/>
            <a:r>
              <a:rPr lang="sv-SE" dirty="0"/>
              <a:t>Genom att undersöka dina leder då och då kan du följa hur aktiv sjukdomen är och se hur den förändrar sig över tid. </a:t>
            </a:r>
          </a:p>
          <a:p>
            <a:pPr fontAlgn="base"/>
            <a:endParaRPr lang="sv-SE" dirty="0"/>
          </a:p>
          <a:p>
            <a:pPr fontAlgn="base"/>
            <a:r>
              <a:rPr lang="sv-SE" dirty="0"/>
              <a:t>Det är ett viktigt verktyg för att du ska kunna leva ett så bra liv som möjligt med din sjukdom. Det är också en bra förberedelse inför ditt besök på reumatologmottagningen om du har känt på dina leder innan.</a:t>
            </a:r>
          </a:p>
          <a:p>
            <a:endParaRPr lang="sv-SE" dirty="0"/>
          </a:p>
        </p:txBody>
      </p:sp>
      <p:pic>
        <p:nvPicPr>
          <p:cNvPr id="6" name="Bildobjekt 5">
            <a:extLst>
              <a:ext uri="{FF2B5EF4-FFF2-40B4-BE49-F238E27FC236}">
                <a16:creationId xmlns:a16="http://schemas.microsoft.com/office/drawing/2014/main" id="{75EAF158-B421-425C-5050-74866541E795}"/>
              </a:ext>
            </a:extLst>
          </p:cNvPr>
          <p:cNvPicPr>
            <a:picLocks noChangeAspect="1"/>
          </p:cNvPicPr>
          <p:nvPr/>
        </p:nvPicPr>
        <p:blipFill>
          <a:blip r:embed="rId2"/>
          <a:stretch>
            <a:fillRect/>
          </a:stretch>
        </p:blipFill>
        <p:spPr>
          <a:xfrm>
            <a:off x="5880152" y="799809"/>
            <a:ext cx="5203935" cy="2948152"/>
          </a:xfrm>
          <a:prstGeom prst="rect">
            <a:avLst/>
          </a:prstGeom>
        </p:spPr>
      </p:pic>
      <p:grpSp>
        <p:nvGrpSpPr>
          <p:cNvPr id="12" name="Grupp 11">
            <a:extLst>
              <a:ext uri="{FF2B5EF4-FFF2-40B4-BE49-F238E27FC236}">
                <a16:creationId xmlns:a16="http://schemas.microsoft.com/office/drawing/2014/main" id="{69A37B95-76C2-0A42-8D0A-2744868B4D90}"/>
              </a:ext>
            </a:extLst>
          </p:cNvPr>
          <p:cNvGrpSpPr/>
          <p:nvPr/>
        </p:nvGrpSpPr>
        <p:grpSpPr>
          <a:xfrm>
            <a:off x="5906040" y="3900447"/>
            <a:ext cx="5205600" cy="2204546"/>
            <a:chOff x="5963792" y="4141076"/>
            <a:chExt cx="5205600" cy="2204546"/>
          </a:xfrm>
        </p:grpSpPr>
        <p:sp>
          <p:nvSpPr>
            <p:cNvPr id="11" name="Rektangel 10">
              <a:extLst>
                <a:ext uri="{FF2B5EF4-FFF2-40B4-BE49-F238E27FC236}">
                  <a16:creationId xmlns:a16="http://schemas.microsoft.com/office/drawing/2014/main" id="{E434F123-1C52-0307-9662-BD53C8223CDE}"/>
                </a:ext>
              </a:extLst>
            </p:cNvPr>
            <p:cNvSpPr/>
            <p:nvPr/>
          </p:nvSpPr>
          <p:spPr>
            <a:xfrm>
              <a:off x="5963792" y="4141076"/>
              <a:ext cx="5205600" cy="2204546"/>
            </a:xfrm>
            <a:prstGeom prst="rect">
              <a:avLst/>
            </a:prstGeom>
            <a:solidFill>
              <a:srgbClr val="E5F5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textruta 7">
              <a:extLst>
                <a:ext uri="{FF2B5EF4-FFF2-40B4-BE49-F238E27FC236}">
                  <a16:creationId xmlns:a16="http://schemas.microsoft.com/office/drawing/2014/main" id="{DA59EA42-80B7-81BA-CE8E-D11EEEECFC50}"/>
                </a:ext>
              </a:extLst>
            </p:cNvPr>
            <p:cNvSpPr txBox="1"/>
            <p:nvPr/>
          </p:nvSpPr>
          <p:spPr>
            <a:xfrm>
              <a:off x="6400793" y="4610540"/>
              <a:ext cx="2139079" cy="1200329"/>
            </a:xfrm>
            <a:prstGeom prst="rect">
              <a:avLst/>
            </a:prstGeom>
            <a:noFill/>
          </p:spPr>
          <p:txBody>
            <a:bodyPr wrap="square">
              <a:spAutoFit/>
            </a:bodyPr>
            <a:lstStyle/>
            <a:p>
              <a:pPr fontAlgn="base"/>
              <a:r>
                <a:rPr lang="sv-SE" dirty="0"/>
                <a:t>Se en film om hur du gör för att hitta dina ömma och svullna leder.</a:t>
              </a:r>
            </a:p>
          </p:txBody>
        </p:sp>
        <p:pic>
          <p:nvPicPr>
            <p:cNvPr id="10" name="Bildobjekt 9">
              <a:extLst>
                <a:ext uri="{FF2B5EF4-FFF2-40B4-BE49-F238E27FC236}">
                  <a16:creationId xmlns:a16="http://schemas.microsoft.com/office/drawing/2014/main" id="{01D18CAD-777F-BD58-E767-F55943C949B8}"/>
                </a:ext>
              </a:extLst>
            </p:cNvPr>
            <p:cNvPicPr>
              <a:picLocks noChangeAspect="1"/>
            </p:cNvPicPr>
            <p:nvPr/>
          </p:nvPicPr>
          <p:blipFill>
            <a:blip r:embed="rId3"/>
            <a:stretch>
              <a:fillRect/>
            </a:stretch>
          </p:blipFill>
          <p:spPr>
            <a:xfrm>
              <a:off x="8935516" y="4402484"/>
              <a:ext cx="1690889" cy="1690889"/>
            </a:xfrm>
            <a:prstGeom prst="rect">
              <a:avLst/>
            </a:prstGeom>
          </p:spPr>
        </p:pic>
      </p:grpSp>
    </p:spTree>
    <p:extLst>
      <p:ext uri="{BB962C8B-B14F-4D97-AF65-F5344CB8AC3E}">
        <p14:creationId xmlns:p14="http://schemas.microsoft.com/office/powerpoint/2010/main" val="204449575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TotalTime>
  <Words>105</Words>
  <Application>Microsoft Macintosh PowerPoint</Application>
  <PresentationFormat>Bredbild</PresentationFormat>
  <Paragraphs>8</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Aptos</vt:lpstr>
      <vt:lpstr>Aptos Display</vt:lpstr>
      <vt:lpstr>Arial</vt:lpstr>
      <vt:lpstr>Office-tema</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Stephanie Rasmusson</dc:creator>
  <cp:lastModifiedBy>Stephanie Rasmusson</cp:lastModifiedBy>
  <cp:revision>1</cp:revision>
  <dcterms:created xsi:type="dcterms:W3CDTF">2026-04-13T12:13:30Z</dcterms:created>
  <dcterms:modified xsi:type="dcterms:W3CDTF">2026-04-13T12:48:21Z</dcterms:modified>
</cp:coreProperties>
</file>