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67" r:id="rId3"/>
    <p:sldId id="268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6FB1"/>
    <a:srgbClr val="CED6E9"/>
    <a:srgbClr val="8498CA"/>
    <a:srgbClr val="6981BD"/>
    <a:srgbClr val="5874B5"/>
    <a:srgbClr val="9BAD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76"/>
    <p:restoredTop sz="96149"/>
  </p:normalViewPr>
  <p:slideViewPr>
    <p:cSldViewPr snapToGrid="0" snapToObjects="1">
      <p:cViewPr varScale="1">
        <p:scale>
          <a:sx n="135" d="100"/>
          <a:sy n="135" d="100"/>
        </p:scale>
        <p:origin x="11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AE23B-F168-474A-8807-7820FCE56CD4}" type="datetimeFigureOut">
              <a:rPr lang="sv-SE" smtClean="0"/>
              <a:t>2024-03-04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6ACF8-F52D-674D-B277-B24AD6A7BB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5444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AB6939-31F4-8441-9971-717082BBC0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AD6CF92-BEA2-164B-8587-D9450639D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E4AB3A6-A9BB-5147-B7C7-42CA3AC27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094-3E7B-3946-BB35-E7471A81A730}" type="datetimeFigureOut">
              <a:rPr lang="sv-SE" smtClean="0"/>
              <a:t>2024-03-04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87F4DE3-C983-A34E-BD1A-87F73AE95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11E36F5-28C8-B540-A3C0-0692551F0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182E-4DB3-4D48-B4BC-9D2F47B337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5203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41C134-4B06-6045-BFFA-C7809C3C7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1ABCE39-24D2-E94E-B548-8C6981D8A9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FE43723-7611-194A-8F0D-E7AE6C7EC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094-3E7B-3946-BB35-E7471A81A730}" type="datetimeFigureOut">
              <a:rPr lang="sv-SE" smtClean="0"/>
              <a:t>2024-03-04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72A558A-B55B-1247-94B7-FE3C4A3D9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0C4B330-41C3-6840-B050-79D11C3CA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182E-4DB3-4D48-B4BC-9D2F47B337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783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F6E7389-528D-5445-8606-5FF77480D9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C7D5F8E-20B1-1D41-8AAB-1F835D4B29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DBBA379-B864-C946-B124-318ACC693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094-3E7B-3946-BB35-E7471A81A730}" type="datetimeFigureOut">
              <a:rPr lang="sv-SE" smtClean="0"/>
              <a:t>2024-03-04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191A198-A603-AE48-A68A-8A756F3CF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4B5DEA3-2EBD-8B4E-8B6D-90EBDD9A7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182E-4DB3-4D48-B4BC-9D2F47B337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934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86440F-EB3B-9147-8600-ED629A730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28FB613-7C6A-B44A-AB19-D0B8587BD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0937F66-3FCF-644F-9CB9-09065936F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094-3E7B-3946-BB35-E7471A81A730}" type="datetimeFigureOut">
              <a:rPr lang="sv-SE" smtClean="0"/>
              <a:t>2024-03-04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E4AF6C7-372B-1840-A4F5-C61C4DA94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D54E4ED-D860-7C4A-AB10-0EA21D536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182E-4DB3-4D48-B4BC-9D2F47B337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475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4423AB-4386-9C41-82E8-4CF169E40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AE6F4B8-0E47-F542-AACA-A63CB9E91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7E97849-86FD-C84F-9DAA-22BBF8A0C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094-3E7B-3946-BB35-E7471A81A730}" type="datetimeFigureOut">
              <a:rPr lang="sv-SE" smtClean="0"/>
              <a:t>2024-03-04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972804-4817-A647-8A98-1644E393B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BE90800-BC26-6649-A2BF-414DABA9D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182E-4DB3-4D48-B4BC-9D2F47B337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7834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74317C-72D9-4A4C-9FD6-B05577219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8D08CF1-6EF0-5749-BF9C-CE90CB7D6D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596BAB6-75BC-A445-81B8-E96E66CD0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E613AC8-04F9-3444-83D5-AA0C7A063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094-3E7B-3946-BB35-E7471A81A730}" type="datetimeFigureOut">
              <a:rPr lang="sv-SE" smtClean="0"/>
              <a:t>2024-03-04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9ED9971-97F1-0E47-88A8-B553F53B0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DA24229-BC6C-DC42-AE16-84CD1D78F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182E-4DB3-4D48-B4BC-9D2F47B337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109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B093D6-D940-9447-817E-E52CD074F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10231A8-61C0-9A4B-883D-664859D28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F45C99C-7A1F-A940-AD85-62EF8B5BD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9A0CB3D-E862-D44D-B651-76C05A293C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286F30A-FDF4-1449-AD33-5C78AB7343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3C8B99F-6951-B348-952F-7FFD74F8D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094-3E7B-3946-BB35-E7471A81A730}" type="datetimeFigureOut">
              <a:rPr lang="sv-SE" smtClean="0"/>
              <a:t>2024-03-04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43C15489-B570-E04E-AFF5-0E4F0EF36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8E71A57-7E43-0543-9F23-9975D6F73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182E-4DB3-4D48-B4BC-9D2F47B337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64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67ACBB-D92E-0043-9897-C581354A9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C67036E-84D1-914E-B522-7D0E6C24B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094-3E7B-3946-BB35-E7471A81A730}" type="datetimeFigureOut">
              <a:rPr lang="sv-SE" smtClean="0"/>
              <a:t>2024-03-04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5F72297-08C5-A94D-8AA2-8F9CFDF42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50110AA-509B-B049-9643-4E810D2A0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182E-4DB3-4D48-B4BC-9D2F47B337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102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C19A8DF-1886-9C48-85EE-0E704099E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094-3E7B-3946-BB35-E7471A81A730}" type="datetimeFigureOut">
              <a:rPr lang="sv-SE" smtClean="0"/>
              <a:t>2024-03-04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EFD0430-9967-174B-9506-83ED650A2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6A2CF1E-9238-BB4A-AE2A-DFE317449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182E-4DB3-4D48-B4BC-9D2F47B337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849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D57895-A3D6-DF47-891D-3E873644C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BDCB89B-E3F5-5A4D-87AD-31C3C4134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B9214E1-4282-8D4D-8801-24FB36A8FE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DBCC8CF-ED99-DC42-9383-5780EA3AF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094-3E7B-3946-BB35-E7471A81A730}" type="datetimeFigureOut">
              <a:rPr lang="sv-SE" smtClean="0"/>
              <a:t>2024-03-04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E81CD62-052A-A94E-967B-46A6653F8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07AA690-3453-4943-AAC3-4A7CE23C9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182E-4DB3-4D48-B4BC-9D2F47B337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419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F9BD8C-8E03-8047-ABDD-4CDD58346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01723DD-3FA8-094C-8C60-FC23D6BB5A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2DA3D79-6ACB-3049-A0B6-1234FFE1D4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01464C1-098E-824B-85DC-A7D8783CA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094-3E7B-3946-BB35-E7471A81A730}" type="datetimeFigureOut">
              <a:rPr lang="sv-SE" smtClean="0"/>
              <a:t>2024-03-04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38F7A67-A340-324B-B2F6-CA61BDD07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6C9253D-0B96-5748-A885-6E273570B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182E-4DB3-4D48-B4BC-9D2F47B337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238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8E3597A-6202-FB43-95A2-EF2E248E4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5E8F97D-B0FE-1B48-B96C-EDA517230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3486F2E-92F8-5E4D-8B11-B852A4C330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37094-3E7B-3946-BB35-E7471A81A730}" type="datetimeFigureOut">
              <a:rPr lang="sv-SE" smtClean="0"/>
              <a:t>2024-03-04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667DDF8-2418-D34E-93C0-9D9E76963E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18A2F9A-C4A4-CB4F-BF91-9CB4F4837A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1182E-4DB3-4D48-B4BC-9D2F47B337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0145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innehåll 2">
            <a:extLst>
              <a:ext uri="{FF2B5EF4-FFF2-40B4-BE49-F238E27FC236}">
                <a16:creationId xmlns:a16="http://schemas.microsoft.com/office/drawing/2014/main" id="{88425AFC-4F54-092A-C6E6-C4401E8DDA1A}"/>
              </a:ext>
            </a:extLst>
          </p:cNvPr>
          <p:cNvSpPr txBox="1">
            <a:spLocks/>
          </p:cNvSpPr>
          <p:nvPr/>
        </p:nvSpPr>
        <p:spPr>
          <a:xfrm>
            <a:off x="683568" y="1412776"/>
            <a:ext cx="6122585" cy="4375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5200" indent="-385200" algn="l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/>
              <a:t>Vi använder SRQ</a:t>
            </a:r>
            <a:r>
              <a:rPr lang="sv-SE" baseline="30000" dirty="0"/>
              <a:t>1</a:t>
            </a:r>
            <a:r>
              <a:rPr lang="sv-SE" dirty="0"/>
              <a:t> för att följa din sjukdom och effekten av din behandling.</a:t>
            </a:r>
          </a:p>
          <a:p>
            <a:pPr marL="385200" indent="-385200" algn="l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/>
              <a:t>Genom att vara med i SRQ bidrar du till att förbättra vården inom reumatologin</a:t>
            </a:r>
            <a:r>
              <a:rPr lang="sv-SE"/>
              <a:t>. </a:t>
            </a:r>
          </a:p>
          <a:p>
            <a:pPr marL="385200" indent="-385200" algn="l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/>
              <a:t>När </a:t>
            </a:r>
            <a:r>
              <a:rPr lang="sv-SE" dirty="0"/>
              <a:t>läkaren har registrerat dig i SRQ kan du logga in och fylla i PER</a:t>
            </a:r>
            <a:r>
              <a:rPr lang="sv-SE" baseline="30000" dirty="0"/>
              <a:t>2</a:t>
            </a:r>
            <a:r>
              <a:rPr lang="sv-SE" dirty="0"/>
              <a:t>.</a:t>
            </a:r>
          </a:p>
          <a:p>
            <a:pPr marL="385200" indent="-385200" algn="l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/>
              <a:t>Vi ber dig fylla i PER inför vissa besök så att vi kan följa hur du upplever din sjukdom och behandling över tid.</a:t>
            </a: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8F8C898D-9756-A0FB-12E2-8B5240DF6C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878" y="1195960"/>
            <a:ext cx="3374741" cy="3374741"/>
          </a:xfrm>
          <a:prstGeom prst="rect">
            <a:avLst/>
          </a:prstGeom>
          <a:noFill/>
        </p:spPr>
      </p:pic>
      <p:sp>
        <p:nvSpPr>
          <p:cNvPr id="22" name="Title 1">
            <a:extLst>
              <a:ext uri="{FF2B5EF4-FFF2-40B4-BE49-F238E27FC236}">
                <a16:creationId xmlns:a16="http://schemas.microsoft.com/office/drawing/2014/main" id="{2E4AB1B7-0CE3-CC64-8131-99D153A871B4}"/>
              </a:ext>
            </a:extLst>
          </p:cNvPr>
          <p:cNvSpPr txBox="1">
            <a:spLocks/>
          </p:cNvSpPr>
          <p:nvPr/>
        </p:nvSpPr>
        <p:spPr>
          <a:xfrm>
            <a:off x="467544" y="197768"/>
            <a:ext cx="80645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defRPr>
            </a:lvl1pPr>
          </a:lstStyle>
          <a:p>
            <a:pPr algn="ctr"/>
            <a:r>
              <a:rPr lang="sv-SE" sz="4000" dirty="0">
                <a:solidFill>
                  <a:srgbClr val="526F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Bidra till en bättre vård med SRQ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93CCF535-4639-E279-822C-F57B6F5AF008}"/>
              </a:ext>
            </a:extLst>
          </p:cNvPr>
          <p:cNvSpPr txBox="1"/>
          <p:nvPr/>
        </p:nvSpPr>
        <p:spPr>
          <a:xfrm>
            <a:off x="7872166" y="4411933"/>
            <a:ext cx="301579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Skanna QR-koden med din mobilkamera för att läsa mer om SRQ och logga in i PER.</a:t>
            </a:r>
            <a:endParaRPr lang="sv-SE" sz="10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E8EE5F90-0487-AFA8-DEF0-DF19AECAA4D1}"/>
              </a:ext>
            </a:extLst>
          </p:cNvPr>
          <p:cNvSpPr txBox="1"/>
          <p:nvPr/>
        </p:nvSpPr>
        <p:spPr>
          <a:xfrm>
            <a:off x="683568" y="6075457"/>
            <a:ext cx="457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600" baseline="30000" dirty="0"/>
              <a:t>1 </a:t>
            </a:r>
            <a:r>
              <a:rPr lang="sv-SE" sz="1600" dirty="0"/>
              <a:t>Svensk Reumatologis Kvalitetsregister</a:t>
            </a:r>
          </a:p>
          <a:p>
            <a:r>
              <a:rPr lang="sv-SE" sz="1600" baseline="30000" dirty="0"/>
              <a:t>2 </a:t>
            </a:r>
            <a:r>
              <a:rPr lang="sv-SE" sz="1600" dirty="0"/>
              <a:t>Patientens Egen Registrering</a:t>
            </a:r>
          </a:p>
        </p:txBody>
      </p:sp>
      <p:pic>
        <p:nvPicPr>
          <p:cNvPr id="28" name="Bildobjekt 27" descr="En bild som visar Teckensnitt, Grafik, text, logotyp&#10;&#10;Automatiskt genererad beskrivning">
            <a:extLst>
              <a:ext uri="{FF2B5EF4-FFF2-40B4-BE49-F238E27FC236}">
                <a16:creationId xmlns:a16="http://schemas.microsoft.com/office/drawing/2014/main" id="{EBBD306C-04F6-D0A2-9852-156C9234B4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0000" y="5940000"/>
            <a:ext cx="3060000" cy="6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41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25000">
        <p:fade/>
      </p:transition>
    </mc:Choice>
    <mc:Fallback xmlns="">
      <p:transition advClick="0" advTm="2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0A0BC6-3C30-7346-6D9A-54768FC5FF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>
            <a:extLst>
              <a:ext uri="{FF2B5EF4-FFF2-40B4-BE49-F238E27FC236}">
                <a16:creationId xmlns:a16="http://schemas.microsoft.com/office/drawing/2014/main" id="{5D86BA38-F795-02DF-97C4-92DDBA5C7147}"/>
              </a:ext>
            </a:extLst>
          </p:cNvPr>
          <p:cNvSpPr txBox="1"/>
          <p:nvPr/>
        </p:nvSpPr>
        <p:spPr>
          <a:xfrm>
            <a:off x="4846320" y="32804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AFE5340-E7EB-931D-2305-74D9E655D183}"/>
              </a:ext>
            </a:extLst>
          </p:cNvPr>
          <p:cNvSpPr txBox="1">
            <a:spLocks/>
          </p:cNvSpPr>
          <p:nvPr/>
        </p:nvSpPr>
        <p:spPr>
          <a:xfrm>
            <a:off x="539750" y="274638"/>
            <a:ext cx="8280722" cy="8658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dirty="0">
                <a:solidFill>
                  <a:srgbClr val="526F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 – Patientens egen registrering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D376957-1B2F-B2C9-E080-57C1FED41DF7}"/>
              </a:ext>
            </a:extLst>
          </p:cNvPr>
          <p:cNvSpPr txBox="1">
            <a:spLocks/>
          </p:cNvSpPr>
          <p:nvPr/>
        </p:nvSpPr>
        <p:spPr>
          <a:xfrm>
            <a:off x="755575" y="1556792"/>
            <a:ext cx="6531345" cy="4493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5200" indent="-385200" algn="l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/>
              <a:t>PER är en digital tjänst där du svarar på frågor om din hälsa inför ditt besök. Frågorna handlar bland annat om smärta, livskvalitet och vad du klarar av i ditt vardagliga liv.</a:t>
            </a:r>
          </a:p>
          <a:p>
            <a:pPr marL="385200" indent="-385200" algn="l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/>
              <a:t>Registrering i PER är ett bra stöd för den fortsatta behandlingen som du och din läkare beslutar om.</a:t>
            </a:r>
          </a:p>
          <a:p>
            <a:pPr marL="385200" indent="-385200" algn="l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/>
              <a:t>När du besvarat rutinfrågorna i PER blir det mer tid för övriga frågor och samtal vid besöket.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57B7D8A-E41B-DBD9-9A32-1B30A0440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796" y="1889766"/>
            <a:ext cx="2460397" cy="3078467"/>
          </a:xfrm>
          <a:prstGeom prst="rect">
            <a:avLst/>
          </a:prstGeom>
        </p:spPr>
      </p:pic>
      <p:pic>
        <p:nvPicPr>
          <p:cNvPr id="9" name="Bildobjekt 8" descr="En bild som visar Teckensnitt, Grafik, text, logotyp&#10;&#10;Automatiskt genererad beskrivning">
            <a:extLst>
              <a:ext uri="{FF2B5EF4-FFF2-40B4-BE49-F238E27FC236}">
                <a16:creationId xmlns:a16="http://schemas.microsoft.com/office/drawing/2014/main" id="{B1B5D1B9-D1B9-5C26-1EA8-B4EEDE312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0000" y="5940000"/>
            <a:ext cx="3060000" cy="66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92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25000">
        <p:fade/>
      </p:transition>
    </mc:Choice>
    <mc:Fallback xmlns="">
      <p:transition advClick="0" advTm="2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A6AC01-DC4E-7CD2-D0AB-C8ADDC1F9A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>
            <a:extLst>
              <a:ext uri="{FF2B5EF4-FFF2-40B4-BE49-F238E27FC236}">
                <a16:creationId xmlns:a16="http://schemas.microsoft.com/office/drawing/2014/main" id="{FD2FBCBE-E45E-A6CC-CB31-44DD051713F2}"/>
              </a:ext>
            </a:extLst>
          </p:cNvPr>
          <p:cNvSpPr txBox="1"/>
          <p:nvPr/>
        </p:nvSpPr>
        <p:spPr>
          <a:xfrm>
            <a:off x="6458300" y="32804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3C4248-D092-79F6-2E2A-9281C034979C}"/>
              </a:ext>
            </a:extLst>
          </p:cNvPr>
          <p:cNvSpPr txBox="1">
            <a:spLocks/>
          </p:cNvSpPr>
          <p:nvPr/>
        </p:nvSpPr>
        <p:spPr>
          <a:xfrm>
            <a:off x="539552" y="125760"/>
            <a:ext cx="8136706" cy="8649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4000" dirty="0">
                <a:solidFill>
                  <a:srgbClr val="526F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 sätt att registrera i PER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A18EB06-DDFB-B83A-0593-EB022036944E}"/>
              </a:ext>
            </a:extLst>
          </p:cNvPr>
          <p:cNvSpPr txBox="1">
            <a:spLocks/>
          </p:cNvSpPr>
          <p:nvPr/>
        </p:nvSpPr>
        <p:spPr>
          <a:xfrm>
            <a:off x="2241980" y="3284984"/>
            <a:ext cx="3672210" cy="2520280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vert="horz" lIns="180000" tIns="108000" rIns="180000" bIns="108000" rtlCol="0">
            <a:noAutofit/>
          </a:bodyPr>
          <a:lstStyle>
            <a:lvl1pPr marL="269875" indent="-269875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10000"/>
              <a:buFont typeface="Wingdings 2" pitchFamily="18" charset="2"/>
              <a:buChar char=""/>
              <a:defRPr sz="23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 marL="539750" indent="-269875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10000"/>
              <a:buFont typeface="Wingdings 2" pitchFamily="18" charset="2"/>
              <a:buChar char=""/>
              <a:defRPr sz="23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2pPr>
            <a:lvl3pPr marL="809625" indent="-269875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 marL="1079500" indent="-269875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 marL="1341438" indent="-26193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800" dirty="0">
                <a:solidFill>
                  <a:srgbClr val="00B050"/>
                </a:solidFill>
              </a:rPr>
              <a:t>På en PER-station</a:t>
            </a:r>
          </a:p>
          <a:p>
            <a:pPr marL="0" indent="0">
              <a:buNone/>
            </a:pPr>
            <a:endParaRPr lang="sv-SE" sz="700" dirty="0"/>
          </a:p>
          <a:p>
            <a:pPr marL="342900" indent="-342900">
              <a:buClr>
                <a:srgbClr val="00B050"/>
              </a:buClr>
              <a:buFont typeface="+mj-lt"/>
              <a:buAutoNum type="arabicPeriod"/>
            </a:pPr>
            <a:r>
              <a:rPr lang="sv-SE" sz="1400" dirty="0"/>
              <a:t>Kom i god tid före besöket och sätt dig vid mottagningens PER-station. Registreringen tar cirka 15 minuter. </a:t>
            </a:r>
          </a:p>
          <a:p>
            <a:pPr marL="342900" indent="-342900">
              <a:buClr>
                <a:srgbClr val="00B050"/>
              </a:buClr>
              <a:buFont typeface="+mj-lt"/>
              <a:buAutoNum type="arabicPeriod"/>
            </a:pPr>
            <a:r>
              <a:rPr lang="sv-SE" sz="1400" dirty="0"/>
              <a:t>Fyll i personnummer och logga in. </a:t>
            </a:r>
          </a:p>
          <a:p>
            <a:pPr marL="342900" indent="-342900">
              <a:buClr>
                <a:srgbClr val="00B050"/>
              </a:buClr>
              <a:buFont typeface="+mj-lt"/>
              <a:buAutoNum type="arabicPeriod"/>
            </a:pPr>
            <a:r>
              <a:rPr lang="sv-SE" sz="1400" dirty="0"/>
              <a:t>Följ instruktionerna och svara på frågorna. Fråga personalen om du behöver hjälp!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ED87146-C2EF-F45D-213B-9F6BFC30E85E}"/>
              </a:ext>
            </a:extLst>
          </p:cNvPr>
          <p:cNvSpPr txBox="1">
            <a:spLocks/>
          </p:cNvSpPr>
          <p:nvPr/>
        </p:nvSpPr>
        <p:spPr>
          <a:xfrm>
            <a:off x="6039980" y="4127669"/>
            <a:ext cx="3672210" cy="1677595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vert="horz" lIns="180000" tIns="108000" rIns="180000" bIns="108000" rtlCol="0">
            <a:noAutofit/>
          </a:bodyPr>
          <a:lstStyle>
            <a:lvl1pPr marL="269875" indent="-269875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10000"/>
              <a:buFont typeface="Wingdings 2" pitchFamily="18" charset="2"/>
              <a:buChar char=""/>
              <a:defRPr sz="23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 marL="539750" indent="-269875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10000"/>
              <a:buFont typeface="Wingdings 2" pitchFamily="18" charset="2"/>
              <a:buChar char=""/>
              <a:defRPr sz="23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2pPr>
            <a:lvl3pPr marL="809625" indent="-269875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 marL="1079500" indent="-269875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 marL="1341438" indent="-26193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800" dirty="0">
                <a:solidFill>
                  <a:srgbClr val="00B050"/>
                </a:solidFill>
              </a:rPr>
              <a:t>På blankett</a:t>
            </a:r>
            <a:endParaRPr lang="sv-SE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v-SE" sz="700" dirty="0"/>
          </a:p>
          <a:p>
            <a:pPr marL="342900" indent="-342900">
              <a:buClr>
                <a:srgbClr val="00B050"/>
              </a:buClr>
              <a:buFont typeface="+mj-lt"/>
              <a:buAutoNum type="arabicPeriod"/>
            </a:pPr>
            <a:r>
              <a:rPr lang="sv-SE" sz="1400" dirty="0"/>
              <a:t>Be personalen om en blankett. </a:t>
            </a:r>
          </a:p>
          <a:p>
            <a:pPr marL="342900" indent="-342900">
              <a:buClr>
                <a:srgbClr val="00B050"/>
              </a:buClr>
              <a:buFont typeface="+mj-lt"/>
              <a:buAutoNum type="arabicPeriod"/>
            </a:pPr>
            <a:r>
              <a:rPr lang="sv-SE" sz="1400" dirty="0"/>
              <a:t>Fyll i svaren. </a:t>
            </a:r>
          </a:p>
          <a:p>
            <a:pPr marL="342900" indent="-342900">
              <a:buClr>
                <a:srgbClr val="00B050"/>
              </a:buClr>
              <a:buFont typeface="+mj-lt"/>
              <a:buAutoNum type="arabicPeriod"/>
            </a:pPr>
            <a:r>
              <a:rPr lang="sv-SE" sz="1400" dirty="0"/>
              <a:t>Lämna blanketten till personalen.</a:t>
            </a:r>
          </a:p>
        </p:txBody>
      </p:sp>
      <p:grpSp>
        <p:nvGrpSpPr>
          <p:cNvPr id="6" name="Grupp 5">
            <a:extLst>
              <a:ext uri="{FF2B5EF4-FFF2-40B4-BE49-F238E27FC236}">
                <a16:creationId xmlns:a16="http://schemas.microsoft.com/office/drawing/2014/main" id="{A149BF96-47F1-45A3-F777-BD6B9B310179}"/>
              </a:ext>
            </a:extLst>
          </p:cNvPr>
          <p:cNvGrpSpPr/>
          <p:nvPr/>
        </p:nvGrpSpPr>
        <p:grpSpPr>
          <a:xfrm>
            <a:off x="2241980" y="1240161"/>
            <a:ext cx="3672210" cy="1900807"/>
            <a:chOff x="630000" y="1146741"/>
            <a:chExt cx="3672210" cy="1900807"/>
          </a:xfrm>
        </p:grpSpPr>
        <p:sp>
          <p:nvSpPr>
            <p:cNvPr id="8" name="Content Placeholder 2">
              <a:extLst>
                <a:ext uri="{FF2B5EF4-FFF2-40B4-BE49-F238E27FC236}">
                  <a16:creationId xmlns:a16="http://schemas.microsoft.com/office/drawing/2014/main" id="{A03173EA-6601-DC08-C95F-F45FF872EE4B}"/>
                </a:ext>
              </a:extLst>
            </p:cNvPr>
            <p:cNvSpPr txBox="1">
              <a:spLocks/>
            </p:cNvSpPr>
            <p:nvPr/>
          </p:nvSpPr>
          <p:spPr>
            <a:xfrm>
              <a:off x="630000" y="1146741"/>
              <a:ext cx="3672210" cy="1900807"/>
            </a:xfrm>
            <a:prstGeom prst="rect">
              <a:avLst/>
            </a:prstGeom>
            <a:ln w="28575">
              <a:solidFill>
                <a:srgbClr val="00B050"/>
              </a:solidFill>
            </a:ln>
          </p:spPr>
          <p:txBody>
            <a:bodyPr vert="horz" lIns="180000" tIns="108000" rIns="1332000" bIns="108000" rtlCol="0" anchor="t" anchorCtr="0">
              <a:noAutofit/>
            </a:bodyPr>
            <a:lstStyle>
              <a:lvl1pPr marL="269875" indent="-269875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10000"/>
                <a:buFont typeface="Wingdings 2" pitchFamily="18" charset="2"/>
                <a:buChar char=""/>
                <a:defRPr sz="2300" kern="1200">
                  <a:solidFill>
                    <a:schemeClr val="tx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defRPr>
              </a:lvl1pPr>
              <a:lvl2pPr marL="539750" indent="-269875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10000"/>
                <a:buFont typeface="Wingdings 2" pitchFamily="18" charset="2"/>
                <a:buChar char=""/>
                <a:defRPr sz="2300" kern="1200">
                  <a:solidFill>
                    <a:schemeClr val="tx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defRPr>
              </a:lvl2pPr>
              <a:lvl3pPr marL="809625" indent="-269875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10000"/>
                <a:buFont typeface="Wingdings 2" pitchFamily="18" charset="2"/>
                <a:buChar char=""/>
                <a:defRPr sz="2000" kern="1200">
                  <a:solidFill>
                    <a:schemeClr val="tx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defRPr>
              </a:lvl3pPr>
              <a:lvl4pPr marL="1079500" indent="-269875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10000"/>
                <a:buFont typeface="Wingdings 2" pitchFamily="18" charset="2"/>
                <a:buChar char=""/>
                <a:defRPr sz="1800" kern="1200">
                  <a:solidFill>
                    <a:schemeClr val="tx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defRPr>
              </a:lvl4pPr>
              <a:lvl5pPr marL="1341438" indent="-261938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10000"/>
                <a:buFont typeface="Wingdings 2" pitchFamily="18" charset="2"/>
                <a:buChar char=""/>
                <a:defRPr sz="1800" kern="1200">
                  <a:solidFill>
                    <a:schemeClr val="tx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sv-SE" sz="1800" dirty="0">
                  <a:solidFill>
                    <a:srgbClr val="00B050"/>
                  </a:solidFill>
                </a:rPr>
                <a:t>På </a:t>
              </a:r>
              <a:r>
                <a:rPr lang="sv-SE" sz="1800" dirty="0" err="1">
                  <a:solidFill>
                    <a:srgbClr val="00B050"/>
                  </a:solidFill>
                </a:rPr>
                <a:t>srq.nu</a:t>
              </a:r>
              <a:endParaRPr lang="sv-SE" sz="1800" dirty="0">
                <a:solidFill>
                  <a:srgbClr val="00B050"/>
                </a:solidFill>
              </a:endParaRPr>
            </a:p>
            <a:p>
              <a:pPr marL="0" indent="0">
                <a:buNone/>
              </a:pPr>
              <a:endParaRPr lang="sv-SE" sz="700" dirty="0"/>
            </a:p>
            <a:p>
              <a:pPr marL="342900" indent="-342900">
                <a:buClr>
                  <a:srgbClr val="00B050"/>
                </a:buClr>
                <a:buFont typeface="+mj-lt"/>
                <a:buAutoNum type="arabicPeriod"/>
              </a:pPr>
              <a:r>
                <a:rPr lang="sv-SE" sz="1400" dirty="0"/>
                <a:t>Gå in på </a:t>
              </a:r>
              <a:r>
                <a:rPr lang="sv-SE" sz="1400" dirty="0" err="1">
                  <a:solidFill>
                    <a:srgbClr val="00B050"/>
                  </a:solidFill>
                </a:rPr>
                <a:t>srq.nu</a:t>
              </a:r>
              <a:r>
                <a:rPr lang="sv-SE" sz="1400" dirty="0">
                  <a:solidFill>
                    <a:srgbClr val="00B050"/>
                  </a:solidFill>
                </a:rPr>
                <a:t> </a:t>
              </a:r>
              <a:r>
                <a:rPr lang="sv-SE" sz="1400" dirty="0"/>
                <a:t>eller skanna QR-koden. </a:t>
              </a:r>
            </a:p>
            <a:p>
              <a:pPr marL="342900" indent="-342900">
                <a:buClr>
                  <a:srgbClr val="00B050"/>
                </a:buClr>
                <a:buFont typeface="+mj-lt"/>
                <a:buAutoNum type="arabicPeriod"/>
              </a:pPr>
              <a:r>
                <a:rPr lang="sv-SE" sz="1400" dirty="0"/>
                <a:t>Logga in i PER med bank-id och följ instruktionerna.</a:t>
              </a:r>
              <a:endParaRPr lang="sv-SE" sz="1600" dirty="0"/>
            </a:p>
            <a:p>
              <a:endParaRPr lang="sv-SE" sz="1600" dirty="0"/>
            </a:p>
          </p:txBody>
        </p:sp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E3618E8D-5687-84FE-5F06-ACFB38D99B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7824" y="1614470"/>
              <a:ext cx="1022442" cy="1022442"/>
            </a:xfrm>
            <a:prstGeom prst="rect">
              <a:avLst/>
            </a:prstGeom>
          </p:spPr>
        </p:pic>
      </p:grpSp>
      <p:grpSp>
        <p:nvGrpSpPr>
          <p:cNvPr id="11" name="Grupp 10">
            <a:extLst>
              <a:ext uri="{FF2B5EF4-FFF2-40B4-BE49-F238E27FC236}">
                <a16:creationId xmlns:a16="http://schemas.microsoft.com/office/drawing/2014/main" id="{B4CBDB33-A2ED-01BD-320F-F7DF52B8025F}"/>
              </a:ext>
            </a:extLst>
          </p:cNvPr>
          <p:cNvGrpSpPr/>
          <p:nvPr/>
        </p:nvGrpSpPr>
        <p:grpSpPr>
          <a:xfrm>
            <a:off x="6039980" y="1240559"/>
            <a:ext cx="3672210" cy="2764505"/>
            <a:chOff x="4428000" y="973938"/>
            <a:chExt cx="3672210" cy="2764505"/>
          </a:xfrm>
        </p:grpSpPr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36BD55FC-BA09-0245-ACD4-09A6DEF516C5}"/>
                </a:ext>
              </a:extLst>
            </p:cNvPr>
            <p:cNvSpPr/>
            <p:nvPr/>
          </p:nvSpPr>
          <p:spPr>
            <a:xfrm>
              <a:off x="4428000" y="980728"/>
              <a:ext cx="3672210" cy="275771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" name="Content Placeholder 2">
              <a:extLst>
                <a:ext uri="{FF2B5EF4-FFF2-40B4-BE49-F238E27FC236}">
                  <a16:creationId xmlns:a16="http://schemas.microsoft.com/office/drawing/2014/main" id="{8903CA1A-8A6E-5020-45F8-06DFA5C54C4C}"/>
                </a:ext>
              </a:extLst>
            </p:cNvPr>
            <p:cNvSpPr txBox="1">
              <a:spLocks/>
            </p:cNvSpPr>
            <p:nvPr/>
          </p:nvSpPr>
          <p:spPr>
            <a:xfrm>
              <a:off x="4428000" y="973938"/>
              <a:ext cx="2520264" cy="1461282"/>
            </a:xfrm>
            <a:prstGeom prst="rect">
              <a:avLst/>
            </a:prstGeom>
            <a:ln w="28575">
              <a:noFill/>
            </a:ln>
          </p:spPr>
          <p:txBody>
            <a:bodyPr vert="horz" lIns="180000" tIns="108000" rIns="180000" bIns="108000" numCol="1" spcCol="180000" rtlCol="0">
              <a:noAutofit/>
            </a:bodyPr>
            <a:lstStyle>
              <a:lvl1pPr marL="269875" indent="-269875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10000"/>
                <a:buFont typeface="Wingdings 2" pitchFamily="18" charset="2"/>
                <a:buChar char=""/>
                <a:defRPr sz="2300" kern="1200">
                  <a:solidFill>
                    <a:schemeClr val="tx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defRPr>
              </a:lvl1pPr>
              <a:lvl2pPr marL="539750" indent="-269875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10000"/>
                <a:buFont typeface="Wingdings 2" pitchFamily="18" charset="2"/>
                <a:buChar char=""/>
                <a:defRPr sz="2300" kern="1200">
                  <a:solidFill>
                    <a:schemeClr val="tx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defRPr>
              </a:lvl2pPr>
              <a:lvl3pPr marL="809625" indent="-269875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10000"/>
                <a:buFont typeface="Wingdings 2" pitchFamily="18" charset="2"/>
                <a:buChar char=""/>
                <a:defRPr sz="2000" kern="1200">
                  <a:solidFill>
                    <a:schemeClr val="tx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defRPr>
              </a:lvl3pPr>
              <a:lvl4pPr marL="1079500" indent="-269875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10000"/>
                <a:buFont typeface="Wingdings 2" pitchFamily="18" charset="2"/>
                <a:buChar char=""/>
                <a:defRPr sz="1800" kern="1200">
                  <a:solidFill>
                    <a:schemeClr val="tx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defRPr>
              </a:lvl4pPr>
              <a:lvl5pPr marL="1341438" indent="-261938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10000"/>
                <a:buFont typeface="Wingdings 2" pitchFamily="18" charset="2"/>
                <a:buChar char=""/>
                <a:defRPr sz="1800" kern="1200">
                  <a:solidFill>
                    <a:schemeClr val="tx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sv-SE" sz="1800" dirty="0">
                  <a:solidFill>
                    <a:srgbClr val="00B050"/>
                  </a:solidFill>
                </a:rPr>
                <a:t>På 1177</a:t>
              </a:r>
            </a:p>
            <a:p>
              <a:pPr marL="0" indent="0">
                <a:buNone/>
              </a:pPr>
              <a:endParaRPr lang="sv-SE" sz="700" dirty="0"/>
            </a:p>
            <a:p>
              <a:pPr marL="342900" indent="-342900">
                <a:buClr>
                  <a:srgbClr val="00B050"/>
                </a:buClr>
                <a:buFont typeface="+mj-lt"/>
                <a:buAutoNum type="arabicPeriod"/>
              </a:pPr>
              <a:r>
                <a:rPr lang="sv-SE" sz="1400" dirty="0"/>
                <a:t>Gå in på </a:t>
              </a:r>
              <a:r>
                <a:rPr lang="sv-SE" sz="1400" dirty="0">
                  <a:solidFill>
                    <a:srgbClr val="00B050"/>
                  </a:solidFill>
                </a:rPr>
                <a:t>1177.se/</a:t>
              </a:r>
              <a:br>
                <a:rPr lang="sv-SE" sz="1400" dirty="0">
                  <a:solidFill>
                    <a:srgbClr val="00B050"/>
                  </a:solidFill>
                </a:rPr>
              </a:br>
              <a:r>
                <a:rPr lang="sv-SE" sz="1400" dirty="0">
                  <a:solidFill>
                    <a:srgbClr val="00B050"/>
                  </a:solidFill>
                </a:rPr>
                <a:t>e-</a:t>
              </a:r>
              <a:r>
                <a:rPr lang="sv-SE" sz="1400" dirty="0" err="1">
                  <a:solidFill>
                    <a:srgbClr val="00B050"/>
                  </a:solidFill>
                </a:rPr>
                <a:t>tjanster</a:t>
              </a:r>
              <a:r>
                <a:rPr lang="sv-SE" sz="1400" dirty="0"/>
                <a:t> eller skanna QR-koden.</a:t>
              </a:r>
            </a:p>
            <a:p>
              <a:pPr marL="342900" indent="-342900">
                <a:buClr>
                  <a:srgbClr val="00B050"/>
                </a:buClr>
                <a:buFont typeface="+mj-lt"/>
                <a:buAutoNum type="arabicPeriod"/>
              </a:pPr>
              <a:r>
                <a:rPr lang="sv-SE" sz="1400" dirty="0"/>
                <a:t>Logga in med bank-id</a:t>
              </a:r>
            </a:p>
          </p:txBody>
        </p:sp>
        <p:sp>
          <p:nvSpPr>
            <p:cNvPr id="14" name="textruta 13">
              <a:extLst>
                <a:ext uri="{FF2B5EF4-FFF2-40B4-BE49-F238E27FC236}">
                  <a16:creationId xmlns:a16="http://schemas.microsoft.com/office/drawing/2014/main" id="{7426D152-2F9B-3AB9-50A3-6531B754A034}"/>
                </a:ext>
              </a:extLst>
            </p:cNvPr>
            <p:cNvSpPr txBox="1"/>
            <p:nvPr/>
          </p:nvSpPr>
          <p:spPr>
            <a:xfrm>
              <a:off x="4518000" y="2365200"/>
              <a:ext cx="3456384" cy="12080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Bef>
                  <a:spcPts val="336"/>
                </a:spcBef>
                <a:buClr>
                  <a:srgbClr val="00B050"/>
                </a:buClr>
                <a:buSzPct val="110000"/>
              </a:pPr>
              <a:r>
                <a:rPr lang="sv-SE" sz="1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      och klicka på </a:t>
              </a:r>
              <a:r>
                <a:rPr lang="sv-SE" sz="1400" dirty="0">
                  <a:solidFill>
                    <a:srgbClr val="00B0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Alla övriga tjänster    </a:t>
              </a:r>
              <a:br>
                <a:rPr lang="sv-SE" sz="1400" dirty="0">
                  <a:solidFill>
                    <a:srgbClr val="00B0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</a:br>
              <a:r>
                <a:rPr lang="sv-SE" sz="1400" dirty="0">
                  <a:solidFill>
                    <a:srgbClr val="00B0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      </a:t>
              </a:r>
              <a:r>
                <a:rPr lang="sv-SE" sz="1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under rubriken </a:t>
              </a:r>
              <a:r>
                <a:rPr lang="sv-SE" sz="1400" dirty="0">
                  <a:solidFill>
                    <a:srgbClr val="00B0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Övriga tjänster</a:t>
              </a:r>
              <a:r>
                <a:rPr lang="sv-SE" sz="1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</a:p>
            <a:p>
              <a:pPr marL="342900" indent="-342900">
                <a:spcBef>
                  <a:spcPts val="336"/>
                </a:spcBef>
                <a:buClr>
                  <a:srgbClr val="00B050"/>
                </a:buClr>
                <a:buSzPct val="110000"/>
                <a:buFont typeface="+mj-lt"/>
                <a:buAutoNum type="arabicPeriod" startAt="3"/>
              </a:pPr>
              <a:r>
                <a:rPr lang="sv-SE" sz="1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Välj </a:t>
              </a:r>
              <a:r>
                <a:rPr lang="sv-SE" sz="1400" dirty="0">
                  <a:solidFill>
                    <a:srgbClr val="00B0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Registrera i PER </a:t>
              </a:r>
              <a:r>
                <a:rPr lang="sv-SE" sz="1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under rubriken </a:t>
              </a:r>
              <a:r>
                <a:rPr lang="sv-SE" sz="1400" dirty="0">
                  <a:solidFill>
                    <a:srgbClr val="00B0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PER Reumatologi </a:t>
              </a:r>
              <a:r>
                <a:rPr lang="sv-SE" sz="1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och följ instruktionerna.</a:t>
              </a:r>
            </a:p>
          </p:txBody>
        </p:sp>
        <p:pic>
          <p:nvPicPr>
            <p:cNvPr id="15" name="Bildobjekt 14">
              <a:extLst>
                <a:ext uri="{FF2B5EF4-FFF2-40B4-BE49-F238E27FC236}">
                  <a16:creationId xmlns:a16="http://schemas.microsoft.com/office/drawing/2014/main" id="{421A8BF5-CD2B-24C6-CA74-1F3E865553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0405" y="1412776"/>
              <a:ext cx="1022443" cy="1022443"/>
            </a:xfrm>
            <a:prstGeom prst="rect">
              <a:avLst/>
            </a:prstGeom>
          </p:spPr>
        </p:pic>
      </p:grpSp>
      <p:pic>
        <p:nvPicPr>
          <p:cNvPr id="19" name="Bildobjekt 18" descr="En bild som visar Teckensnitt, Grafik, text, logotyp&#10;&#10;Automatiskt genererad beskrivning">
            <a:extLst>
              <a:ext uri="{FF2B5EF4-FFF2-40B4-BE49-F238E27FC236}">
                <a16:creationId xmlns:a16="http://schemas.microsoft.com/office/drawing/2014/main" id="{CD2F4E7A-5FDA-8FB2-1269-F51FF32066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20000" y="5940000"/>
            <a:ext cx="3060000" cy="66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79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25000">
        <p:fade/>
      </p:transition>
    </mc:Choice>
    <mc:Fallback xmlns="">
      <p:transition advClick="0" advTm="25000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l SRQ Powerpoint" id="{0834F1D0-062D-FF4E-A701-EE6EE61A833E}" vid="{68C62004-D6A4-E640-9076-62F6A3CD1B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30</TotalTime>
  <Words>313</Words>
  <Application>Microsoft Macintosh PowerPoint</Application>
  <PresentationFormat>Bredbild</PresentationFormat>
  <Paragraphs>33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Office-tema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Presentationens titel</dc:title>
  <dc:creator>Lotta Ljung</dc:creator>
  <cp:lastModifiedBy>Stephanie Rasmusson</cp:lastModifiedBy>
  <cp:revision>7</cp:revision>
  <dcterms:created xsi:type="dcterms:W3CDTF">2022-09-27T13:55:32Z</dcterms:created>
  <dcterms:modified xsi:type="dcterms:W3CDTF">2024-03-04T13:27:33Z</dcterms:modified>
</cp:coreProperties>
</file>