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335" r:id="rId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6FB1"/>
    <a:srgbClr val="CED6E9"/>
    <a:srgbClr val="8498CA"/>
    <a:srgbClr val="6981BD"/>
    <a:srgbClr val="5874B5"/>
    <a:srgbClr val="9BAD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93"/>
    <p:restoredTop sz="96115"/>
  </p:normalViewPr>
  <p:slideViewPr>
    <p:cSldViewPr snapToGrid="0" snapToObjects="1">
      <p:cViewPr varScale="1">
        <p:scale>
          <a:sx n="109" d="100"/>
          <a:sy n="109" d="100"/>
        </p:scale>
        <p:origin x="216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DAE23B-F168-474A-8807-7820FCE56CD4}" type="datetimeFigureOut">
              <a:rPr lang="sv-SE" smtClean="0"/>
              <a:t>2022-10-18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16ACF8-F52D-674D-B277-B24AD6A7BB7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5444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6ACF8-F52D-674D-B277-B24AD6A7BB79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1467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AB6939-31F4-8441-9971-717082BBC0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AD6CF92-BEA2-164B-8587-D9450639DE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E4AB3A6-A9BB-5147-B7C7-42CA3AC27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7094-3E7B-3946-BB35-E7471A81A730}" type="datetimeFigureOut">
              <a:rPr lang="sv-SE" smtClean="0"/>
              <a:t>2022-10-18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87F4DE3-C983-A34E-BD1A-87F73AE95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11E36F5-28C8-B540-A3C0-0692551F0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182E-4DB3-4D48-B4BC-9D2F47B3379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5203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641C134-4B06-6045-BFFA-C7809C3C7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1ABCE39-24D2-E94E-B548-8C6981D8A9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FE43723-7611-194A-8F0D-E7AE6C7EC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7094-3E7B-3946-BB35-E7471A81A730}" type="datetimeFigureOut">
              <a:rPr lang="sv-SE" smtClean="0"/>
              <a:t>2022-10-18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72A558A-B55B-1247-94B7-FE3C4A3D9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0C4B330-41C3-6840-B050-79D11C3CA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182E-4DB3-4D48-B4BC-9D2F47B3379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7837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0F6E7389-528D-5445-8606-5FF77480D9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C7D5F8E-20B1-1D41-8AAB-1F835D4B29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DBBA379-B864-C946-B124-318ACC693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7094-3E7B-3946-BB35-E7471A81A730}" type="datetimeFigureOut">
              <a:rPr lang="sv-SE" smtClean="0"/>
              <a:t>2022-10-18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191A198-A603-AE48-A68A-8A756F3CF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4B5DEA3-2EBD-8B4E-8B6D-90EBDD9A7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182E-4DB3-4D48-B4BC-9D2F47B3379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9345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686440F-EB3B-9147-8600-ED629A730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28FB613-7C6A-B44A-AB19-D0B8587BD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0937F66-3FCF-644F-9CB9-09065936F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7094-3E7B-3946-BB35-E7471A81A730}" type="datetimeFigureOut">
              <a:rPr lang="sv-SE" smtClean="0"/>
              <a:t>2022-10-18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E4AF6C7-372B-1840-A4F5-C61C4DA94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D54E4ED-D860-7C4A-AB10-0EA21D536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182E-4DB3-4D48-B4BC-9D2F47B3379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4752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E4423AB-4386-9C41-82E8-4CF169E40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AE6F4B8-0E47-F542-AACA-A63CB9E91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7E97849-86FD-C84F-9DAA-22BBF8A0C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7094-3E7B-3946-BB35-E7471A81A730}" type="datetimeFigureOut">
              <a:rPr lang="sv-SE" smtClean="0"/>
              <a:t>2022-10-18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E972804-4817-A647-8A98-1644E393B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BE90800-BC26-6649-A2BF-414DABA9D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182E-4DB3-4D48-B4BC-9D2F47B3379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7834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74317C-72D9-4A4C-9FD6-B05577219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8D08CF1-6EF0-5749-BF9C-CE90CB7D6D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596BAB6-75BC-A445-81B8-E96E66CD0E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E613AC8-04F9-3444-83D5-AA0C7A063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7094-3E7B-3946-BB35-E7471A81A730}" type="datetimeFigureOut">
              <a:rPr lang="sv-SE" smtClean="0"/>
              <a:t>2022-10-18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9ED9971-97F1-0E47-88A8-B553F53B0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DA24229-BC6C-DC42-AE16-84CD1D78F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182E-4DB3-4D48-B4BC-9D2F47B3379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109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9B093D6-D940-9447-817E-E52CD074F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10231A8-61C0-9A4B-883D-664859D28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F45C99C-7A1F-A940-AD85-62EF8B5BDB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9A0CB3D-E862-D44D-B651-76C05A293C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286F30A-FDF4-1449-AD33-5C78AB7343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83C8B99F-6951-B348-952F-7FFD74F8D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7094-3E7B-3946-BB35-E7471A81A730}" type="datetimeFigureOut">
              <a:rPr lang="sv-SE" smtClean="0"/>
              <a:t>2022-10-18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43C15489-B570-E04E-AFF5-0E4F0EF36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8E71A57-7E43-0543-9F23-9975D6F73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182E-4DB3-4D48-B4BC-9D2F47B3379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649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267ACBB-D92E-0043-9897-C581354A9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C67036E-84D1-914E-B522-7D0E6C24B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7094-3E7B-3946-BB35-E7471A81A730}" type="datetimeFigureOut">
              <a:rPr lang="sv-SE" smtClean="0"/>
              <a:t>2022-10-18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5F72297-08C5-A94D-8AA2-8F9CFDF42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50110AA-509B-B049-9643-4E810D2A0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182E-4DB3-4D48-B4BC-9D2F47B3379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1027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C19A8DF-1886-9C48-85EE-0E704099E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7094-3E7B-3946-BB35-E7471A81A730}" type="datetimeFigureOut">
              <a:rPr lang="sv-SE" smtClean="0"/>
              <a:t>2022-10-18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EFD0430-9967-174B-9506-83ED650A2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6A2CF1E-9238-BB4A-AE2A-DFE317449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182E-4DB3-4D48-B4BC-9D2F47B3379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8494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D57895-A3D6-DF47-891D-3E873644C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BDCB89B-E3F5-5A4D-87AD-31C3C4134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B9214E1-4282-8D4D-8801-24FB36A8FE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DBCC8CF-ED99-DC42-9383-5780EA3AF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7094-3E7B-3946-BB35-E7471A81A730}" type="datetimeFigureOut">
              <a:rPr lang="sv-SE" smtClean="0"/>
              <a:t>2022-10-18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E81CD62-052A-A94E-967B-46A6653F8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07AA690-3453-4943-AAC3-4A7CE23C9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182E-4DB3-4D48-B4BC-9D2F47B3379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4196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DF9BD8C-8E03-8047-ABDD-4CDD58346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701723DD-3FA8-094C-8C60-FC23D6BB5A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2DA3D79-6ACB-3049-A0B6-1234FFE1D4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01464C1-098E-824B-85DC-A7D8783CA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7094-3E7B-3946-BB35-E7471A81A730}" type="datetimeFigureOut">
              <a:rPr lang="sv-SE" smtClean="0"/>
              <a:t>2022-10-18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38F7A67-A340-324B-B2F6-CA61BDD07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6C9253D-0B96-5748-A885-6E273570B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182E-4DB3-4D48-B4BC-9D2F47B3379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2388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8E3597A-6202-FB43-95A2-EF2E248E4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5E8F97D-B0FE-1B48-B96C-EDA517230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3486F2E-92F8-5E4D-8B11-B852A4C330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37094-3E7B-3946-BB35-E7471A81A730}" type="datetimeFigureOut">
              <a:rPr lang="sv-SE" smtClean="0"/>
              <a:t>2022-10-18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667DDF8-2418-D34E-93C0-9D9E76963E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18A2F9A-C4A4-CB4F-BF91-9CB4F4837A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1182E-4DB3-4D48-B4BC-9D2F47B3379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0145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4" descr="En bild som visar text, inomhus, dator, bärbar dator&#10;&#10;Automatiskt genererad beskrivning">
            <a:extLst>
              <a:ext uri="{FF2B5EF4-FFF2-40B4-BE49-F238E27FC236}">
                <a16:creationId xmlns:a16="http://schemas.microsoft.com/office/drawing/2014/main" id="{9F70056C-7945-5521-BF30-CA3AAA6DF9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692" r="5467"/>
          <a:stretch/>
        </p:blipFill>
        <p:spPr>
          <a:xfrm>
            <a:off x="7333832" y="-94597"/>
            <a:ext cx="5566828" cy="7141659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4061218-1A3D-234C-BCFB-C3F465ABAE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777" y="445771"/>
            <a:ext cx="6737983" cy="2480309"/>
          </a:xfrm>
        </p:spPr>
        <p:txBody>
          <a:bodyPr>
            <a:normAutofit fontScale="90000"/>
          </a:bodyPr>
          <a:lstStyle/>
          <a:p>
            <a:pPr algn="l"/>
            <a:r>
              <a:rPr lang="sv-SE" sz="5400" b="1" spc="-300" dirty="0">
                <a:solidFill>
                  <a:srgbClr val="526FB1"/>
                </a:solidFill>
                <a:latin typeface="☞NEXA-LIGHT" panose="02000000000000000000" pitchFamily="2" charset="77"/>
              </a:rPr>
              <a:t>Hälsodata för patienter med SLE i SRQ</a:t>
            </a:r>
            <a:br>
              <a:rPr lang="sv-SE" b="1" spc="-300" dirty="0">
                <a:solidFill>
                  <a:srgbClr val="526FB1"/>
                </a:solidFill>
                <a:latin typeface="☞NEXA-LIGHT" panose="02000000000000000000" pitchFamily="2" charset="77"/>
              </a:rPr>
            </a:br>
            <a:endParaRPr lang="sv-SE" b="1" spc="-300" dirty="0">
              <a:solidFill>
                <a:srgbClr val="526FB1"/>
              </a:solidFill>
              <a:latin typeface="☞NEXA-LIGHT" panose="02000000000000000000" pitchFamily="2" charset="77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33292AB-9597-404F-B765-A02592B762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5777" y="2494243"/>
            <a:ext cx="5943599" cy="1938495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sv-SE" sz="2800" dirty="0">
                <a:effectLst/>
                <a:latin typeface="Helvetica Light" panose="020B0403020202020204" pitchFamily="34" charset="0"/>
                <a:cs typeface="Times New Roman" panose="02020603050405020304" pitchFamily="18" charset="0"/>
              </a:rPr>
              <a:t>Patienter med SLE registrerar nu sin </a:t>
            </a:r>
            <a:r>
              <a:rPr lang="sv-SE" sz="2800">
                <a:effectLst/>
                <a:latin typeface="Helvetica Light" panose="020B0403020202020204" pitchFamily="34" charset="0"/>
                <a:cs typeface="Times New Roman" panose="02020603050405020304" pitchFamily="18" charset="0"/>
              </a:rPr>
              <a:t>egen hälsoupplevelse </a:t>
            </a:r>
            <a:r>
              <a:rPr lang="sv-SE" sz="2800" dirty="0">
                <a:effectLst/>
                <a:latin typeface="Helvetica Light" panose="020B0403020202020204" pitchFamily="34" charset="0"/>
                <a:cs typeface="Times New Roman" panose="02020603050405020304" pitchFamily="18" charset="0"/>
              </a:rPr>
              <a:t>i ett formulär anpassat för diagnosen.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140C97B-98D1-F644-ACD6-B48ACDF00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981" y="3409305"/>
            <a:ext cx="5469686" cy="386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341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75C56D-DBED-4480-B3BF-1E7D0A857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057" y="440305"/>
            <a:ext cx="10771564" cy="877729"/>
          </a:xfrm>
        </p:spPr>
        <p:txBody>
          <a:bodyPr anchor="ctr">
            <a:noAutofit/>
          </a:bodyPr>
          <a:lstStyle/>
          <a:p>
            <a:r>
              <a:rPr lang="en-GB" sz="4900" b="1">
                <a:solidFill>
                  <a:srgbClr val="526FB1"/>
                </a:solidFill>
                <a:latin typeface="☞NEXA-LIGHT" panose="02000000000000000000" pitchFamily="2" charset="77"/>
              </a:rPr>
              <a:t>Formuläret</a:t>
            </a:r>
            <a:r>
              <a:rPr lang="en-GB" sz="4900" b="1" dirty="0">
                <a:solidFill>
                  <a:srgbClr val="526FB1"/>
                </a:solidFill>
                <a:latin typeface="☞NEXA-LIGHT" panose="02000000000000000000" pitchFamily="2" charset="77"/>
              </a:rPr>
              <a:t> Q-SLAQ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ECC88B4A-488F-71E4-5464-A56BBE95BB42}"/>
              </a:ext>
            </a:extLst>
          </p:cNvPr>
          <p:cNvSpPr txBox="1"/>
          <p:nvPr/>
        </p:nvSpPr>
        <p:spPr>
          <a:xfrm>
            <a:off x="776379" y="1303803"/>
            <a:ext cx="6097904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b="1" dirty="0">
                <a:latin typeface="☞NEXA-LIGHT" panose="02000000000000000000" pitchFamily="2" charset="77"/>
              </a:rPr>
              <a:t>Quick Systemic Lupus Activity Questionnaire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2400" b="1" dirty="0">
                <a:latin typeface="☞NEXA-LIGHT" panose="02000000000000000000" pitchFamily="2" charset="77"/>
              </a:rPr>
              <a:t>Förenklad version av SLAQ för rapportering av patientens egen upplevelse av sjukdomsaktivitet.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2400" b="1" dirty="0">
                <a:latin typeface="☞NEXA-LIGHT" panose="02000000000000000000" pitchFamily="2" charset="77"/>
              </a:rPr>
              <a:t>Mättid: 1 månad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2400" b="1" dirty="0">
                <a:latin typeface="☞NEXA-LIGHT" panose="02000000000000000000" pitchFamily="2" charset="77"/>
              </a:rPr>
              <a:t>Antal symtom: 18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2400" b="1" dirty="0">
                <a:latin typeface="☞NEXA-LIGHT" panose="02000000000000000000" pitchFamily="2" charset="77"/>
              </a:rPr>
              <a:t>Poäng: 0-34</a:t>
            </a:r>
          </a:p>
          <a:p>
            <a:pPr marL="285750" indent="-285750">
              <a:buFontTx/>
              <a:buChar char="-"/>
            </a:pPr>
            <a:endParaRPr lang="en-GB" b="1" dirty="0">
              <a:solidFill>
                <a:srgbClr val="526FB1"/>
              </a:solidFill>
              <a:latin typeface="☞NEXA-LIGHT" panose="02000000000000000000" pitchFamily="2" charset="77"/>
            </a:endParaRPr>
          </a:p>
          <a:p>
            <a:pPr marL="285750" indent="-285750">
              <a:buFontTx/>
              <a:buChar char="-"/>
            </a:pPr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87838782-E912-AB1C-7D69-703163B496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879" t="12897" r="30975" b="7248"/>
          <a:stretch/>
        </p:blipFill>
        <p:spPr>
          <a:xfrm>
            <a:off x="7280910" y="329925"/>
            <a:ext cx="5019039" cy="6234022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3750E5F0-A917-305C-5081-3F1E5FA5604F}"/>
              </a:ext>
            </a:extLst>
          </p:cNvPr>
          <p:cNvSpPr txBox="1"/>
          <p:nvPr/>
        </p:nvSpPr>
        <p:spPr>
          <a:xfrm>
            <a:off x="644057" y="5432810"/>
            <a:ext cx="6328244" cy="984885"/>
          </a:xfrm>
          <a:prstGeom prst="rect">
            <a:avLst/>
          </a:prstGeom>
          <a:solidFill>
            <a:srgbClr val="526FB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sv-SE" sz="600" b="1" dirty="0">
              <a:solidFill>
                <a:schemeClr val="bg1"/>
              </a:solidFill>
              <a:latin typeface="☞NEXA-BOLD" panose="02000000000000000000" pitchFamily="2" charset="77"/>
              <a:ea typeface="+mj-ea"/>
              <a:cs typeface="+mj-cs"/>
            </a:endParaRPr>
          </a:p>
          <a:p>
            <a:r>
              <a:rPr lang="sv-SE" sz="2400" b="1" dirty="0">
                <a:solidFill>
                  <a:schemeClr val="bg1"/>
                </a:solidFill>
                <a:latin typeface="☞NEXA-BOLD" panose="02000000000000000000" pitchFamily="2" charset="77"/>
                <a:ea typeface="+mj-ea"/>
                <a:cs typeface="+mj-cs"/>
              </a:rPr>
              <a:t> Frågor?</a:t>
            </a:r>
          </a:p>
          <a:p>
            <a:r>
              <a:rPr lang="sv-SE" sz="2000" dirty="0">
                <a:solidFill>
                  <a:schemeClr val="bg1"/>
                </a:solidFill>
                <a:latin typeface="☞NEXA-LIGHT" panose="02000000000000000000" pitchFamily="2" charset="77"/>
                <a:ea typeface="+mj-ea"/>
                <a:cs typeface="+mj-cs"/>
              </a:rPr>
              <a:t> Kontakta </a:t>
            </a:r>
            <a:r>
              <a:rPr lang="sv-SE" sz="2000" dirty="0" err="1">
                <a:solidFill>
                  <a:schemeClr val="bg1"/>
                </a:solidFill>
                <a:latin typeface="☞NEXA-LIGHT" panose="02000000000000000000" pitchFamily="2" charset="77"/>
                <a:ea typeface="+mj-ea"/>
                <a:cs typeface="+mj-cs"/>
              </a:rPr>
              <a:t>SRQ:s</a:t>
            </a:r>
            <a:r>
              <a:rPr lang="sv-SE" sz="2000" dirty="0">
                <a:solidFill>
                  <a:schemeClr val="bg1"/>
                </a:solidFill>
                <a:latin typeface="☞NEXA-LIGHT" panose="02000000000000000000" pitchFamily="2" charset="77"/>
                <a:ea typeface="+mj-ea"/>
                <a:cs typeface="+mj-cs"/>
              </a:rPr>
              <a:t> kansli på </a:t>
            </a:r>
            <a:r>
              <a:rPr lang="sv-SE" sz="2000" dirty="0" err="1">
                <a:solidFill>
                  <a:schemeClr val="bg1"/>
                </a:solidFill>
                <a:latin typeface="☞NEXA-BOLD" panose="02000000000000000000" pitchFamily="2" charset="77"/>
                <a:ea typeface="+mj-ea"/>
                <a:cs typeface="+mj-cs"/>
              </a:rPr>
              <a:t>info@srq.nu</a:t>
            </a:r>
            <a:endParaRPr lang="sv-SE" sz="2000" dirty="0">
              <a:solidFill>
                <a:schemeClr val="bg1"/>
              </a:solidFill>
              <a:latin typeface="☞NEXA-BOLD" panose="02000000000000000000" pitchFamily="2" charset="77"/>
              <a:ea typeface="+mj-ea"/>
              <a:cs typeface="+mj-cs"/>
            </a:endParaRPr>
          </a:p>
          <a:p>
            <a:endParaRPr lang="sv-SE" sz="600" dirty="0">
              <a:solidFill>
                <a:schemeClr val="bg1"/>
              </a:solidFill>
              <a:latin typeface="☞NEXA-BOLD" panose="02000000000000000000" pitchFamily="2" charset="77"/>
              <a:ea typeface="+mj-ea"/>
              <a:cs typeface="+mj-cs"/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83C198D9-5FB2-6CF0-70CC-6FE3177610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145" y="5847970"/>
            <a:ext cx="1093470" cy="426531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86212F18-65DC-62E1-E925-1942244BBFA3}"/>
              </a:ext>
            </a:extLst>
          </p:cNvPr>
          <p:cNvSpPr txBox="1"/>
          <p:nvPr/>
        </p:nvSpPr>
        <p:spPr>
          <a:xfrm>
            <a:off x="8502160" y="6481183"/>
            <a:ext cx="349961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00" i="1" u="none" strike="noStrike" dirty="0">
                <a:solidFill>
                  <a:srgbClr val="000000"/>
                </a:solidFill>
                <a:effectLst/>
                <a:latin typeface="☞NEXA-LIGHT" panose="02000000000000000000" pitchFamily="2" charset="77"/>
              </a:rPr>
              <a:t>Svenungsson E et al. Lupus Science &amp; Medicine 2021</a:t>
            </a:r>
            <a:endParaRPr lang="sv-SE" sz="1000" i="1" dirty="0">
              <a:latin typeface="☞NEXA-LIGHT" panose="020000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54732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l SRQ Powerpoint" id="{0834F1D0-062D-FF4E-A701-EE6EE61A833E}" vid="{68C62004-D6A4-E640-9076-62F6A3CD1BF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151</TotalTime>
  <Words>80</Words>
  <Application>Microsoft Macintosh PowerPoint</Application>
  <PresentationFormat>Bredbild</PresentationFormat>
  <Paragraphs>13</Paragraphs>
  <Slides>2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9" baseType="lpstr">
      <vt:lpstr>☞NEXA-BOLD</vt:lpstr>
      <vt:lpstr>☞NEXA-LIGHT</vt:lpstr>
      <vt:lpstr>Arial</vt:lpstr>
      <vt:lpstr>Calibri</vt:lpstr>
      <vt:lpstr>Calibri Light</vt:lpstr>
      <vt:lpstr>Helvetica Light</vt:lpstr>
      <vt:lpstr>Office-tema</vt:lpstr>
      <vt:lpstr>Hälsodata för patienter med SLE i SRQ </vt:lpstr>
      <vt:lpstr>Formuläret Q-SLAQ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Presentationens titel</dc:title>
  <dc:creator>Lotta Ljung</dc:creator>
  <cp:lastModifiedBy>Stephanie Rasmusson</cp:lastModifiedBy>
  <cp:revision>14</cp:revision>
  <dcterms:created xsi:type="dcterms:W3CDTF">2022-09-27T13:55:32Z</dcterms:created>
  <dcterms:modified xsi:type="dcterms:W3CDTF">2022-10-18T13:38:21Z</dcterms:modified>
</cp:coreProperties>
</file>